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8" r:id="rId6"/>
    <p:sldId id="270" r:id="rId7"/>
    <p:sldId id="272" r:id="rId8"/>
    <p:sldId id="276" r:id="rId9"/>
    <p:sldId id="297" r:id="rId10"/>
    <p:sldId id="298" r:id="rId11"/>
    <p:sldId id="299" r:id="rId12"/>
    <p:sldId id="283" r:id="rId13"/>
    <p:sldId id="273" r:id="rId14"/>
    <p:sldId id="258" r:id="rId15"/>
    <p:sldId id="274" r:id="rId16"/>
    <p:sldId id="277" r:id="rId17"/>
    <p:sldId id="275" r:id="rId18"/>
    <p:sldId id="259" r:id="rId19"/>
    <p:sldId id="292" r:id="rId20"/>
    <p:sldId id="293" r:id="rId21"/>
    <p:sldId id="278" r:id="rId22"/>
    <p:sldId id="266" r:id="rId2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2.xml"/><Relationship Id="rId4" Type="http://schemas.openxmlformats.org/officeDocument/2006/relationships/image" Target="../media/image16.png"/><Relationship Id="rId3" Type="http://schemas.openxmlformats.org/officeDocument/2006/relationships/tags" Target="../tags/tag21.xml"/><Relationship Id="rId2" Type="http://schemas.openxmlformats.org/officeDocument/2006/relationships/image" Target="../media/image15.png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ags" Target="../tags/tag2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ags" Target="../tags/tag26.xml"/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ags" Target="../tags/tag28.xml"/><Relationship Id="rId3" Type="http://schemas.openxmlformats.org/officeDocument/2006/relationships/image" Target="../media/image21.png"/><Relationship Id="rId2" Type="http://schemas.openxmlformats.org/officeDocument/2006/relationships/tags" Target="../tags/tag27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tags" Target="../tags/tag31.xml"/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tags" Target="../tags/tag3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9.png"/><Relationship Id="rId7" Type="http://schemas.openxmlformats.org/officeDocument/2006/relationships/tags" Target="../tags/tag37.xml"/><Relationship Id="rId6" Type="http://schemas.openxmlformats.org/officeDocument/2006/relationships/image" Target="../media/image28.png"/><Relationship Id="rId5" Type="http://schemas.openxmlformats.org/officeDocument/2006/relationships/tags" Target="../tags/tag36.xml"/><Relationship Id="rId4" Type="http://schemas.openxmlformats.org/officeDocument/2006/relationships/image" Target="../media/image27.png"/><Relationship Id="rId3" Type="http://schemas.openxmlformats.org/officeDocument/2006/relationships/tags" Target="../tags/tag35.xml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18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3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tags" Target="../tags/tag39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.png"/><Relationship Id="rId7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tags" Target="../tags/tag6.xml"/><Relationship Id="rId4" Type="http://schemas.openxmlformats.org/officeDocument/2006/relationships/image" Target="../media/image4.png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ags" Target="../tags/tag8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tags" Target="../tags/tag11.xml"/><Relationship Id="rId4" Type="http://schemas.openxmlformats.org/officeDocument/2006/relationships/image" Target="../media/image1.png"/><Relationship Id="rId3" Type="http://schemas.openxmlformats.org/officeDocument/2006/relationships/tags" Target="../tags/tag10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tags" Target="../tags/tag15.xml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tags" Target="../tags/tag17.xml"/><Relationship Id="rId2" Type="http://schemas.openxmlformats.org/officeDocument/2006/relationships/image" Target="../media/image1.png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tags" Target="../tags/tag19.xml"/><Relationship Id="rId2" Type="http://schemas.openxmlformats.org/officeDocument/2006/relationships/image" Target="../media/image1.png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92150" y="843915"/>
            <a:ext cx="5938520" cy="10160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780"/>
              </a:lnSpc>
              <a:buNone/>
            </a:pPr>
            <a:r>
              <a:rPr lang="ru-RU" altLang="en-US" sz="378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«Что случилось?»</a:t>
            </a:r>
            <a:endParaRPr lang="ru-RU" altLang="en-US" sz="378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38810" y="2745105"/>
            <a:ext cx="5694680" cy="20980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95"/>
              </a:lnSpc>
              <a:buNone/>
            </a:pPr>
            <a:r>
              <a:rPr lang="ru-RU" sz="1665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Дипломный проект бакалавра на тему</a:t>
            </a:r>
            <a:r>
              <a:rPr lang="en-US" sz="1665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:</a:t>
            </a:r>
            <a:r>
              <a:rPr lang="ru-RU" altLang="en-US" sz="1665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 </a:t>
            </a:r>
            <a:r>
              <a:rPr lang="en-US" sz="1665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Многопользовательский чат-мессенджер</a:t>
            </a:r>
            <a:endParaRPr lang="en-US" sz="1665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995"/>
              </a:lnSpc>
              <a:buNone/>
            </a:pPr>
            <a:endParaRPr lang="en-US" sz="1665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995"/>
              </a:lnSpc>
              <a:buNone/>
            </a:pPr>
            <a:r>
              <a:rPr lang="ru-RU" altLang="en-US" sz="1665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Спецчасть</a:t>
            </a:r>
            <a:r>
              <a:rPr lang="en-US" altLang="en-US" sz="1665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: Разработка серверной и клиентской части мессенджера средствами Golang</a:t>
            </a:r>
            <a:r>
              <a:rPr lang="ru-RU" altLang="en-US" sz="1665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, </a:t>
            </a:r>
            <a:r>
              <a:rPr lang="en-US" altLang="en-US" sz="1665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HTML ,CSS, JS</a:t>
            </a:r>
            <a:r>
              <a:rPr lang="ru-RU" altLang="en-US" sz="1665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.</a:t>
            </a:r>
            <a:endParaRPr lang="ru-RU" altLang="en-US" sz="1665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609600" y="6028690"/>
            <a:ext cx="5708650" cy="21971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635"/>
              </a:lnSpc>
              <a:buNone/>
            </a:pPr>
            <a:r>
              <a:rPr lang="ru-RU" sz="1360" dirty="0">
                <a:sym typeface="+mn-ea"/>
              </a:rPr>
              <a:t>Выполнил </a:t>
            </a:r>
            <a:r>
              <a:rPr lang="en-US" sz="136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Безуглый </a:t>
            </a:r>
            <a:r>
              <a:rPr lang="en-US" sz="136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Виталий </a:t>
            </a:r>
            <a:r>
              <a:rPr lang="ru-RU" sz="136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Витальевич ПИ-20б</a:t>
            </a:r>
            <a:endParaRPr lang="ru-RU" sz="136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  <a:sym typeface="+mn-ea"/>
            </a:endParaRPr>
          </a:p>
        </p:txBody>
      </p:sp>
      <p:pic>
        <p:nvPicPr>
          <p:cNvPr id="6" name="Изображение 5" descr="logo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15" y="2486025"/>
            <a:ext cx="3364865" cy="1995805"/>
          </a:xfrm>
          <a:prstGeom prst="rect">
            <a:avLst/>
          </a:prstGeom>
        </p:spPr>
      </p:pic>
      <p:sp>
        <p:nvSpPr>
          <p:cNvPr id="7" name="Text 2"/>
          <p:cNvSpPr txBox="1"/>
          <p:nvPr>
            <p:custDataLst>
              <p:tags r:id="rId2"/>
            </p:custDataLst>
          </p:nvPr>
        </p:nvSpPr>
        <p:spPr>
          <a:xfrm>
            <a:off x="609600" y="6277610"/>
            <a:ext cx="8413750" cy="219710"/>
          </a:xfrm>
          <a:prstGeom prst="rect">
            <a:avLst/>
          </a:prstGeom>
          <a:noFill/>
        </p:spPr>
        <p:txBody>
          <a:bodyPr wrap="square" rtlCol="0" anchor="t"/>
          <a:p>
            <a:pPr marL="0" indent="0" algn="l">
              <a:lnSpc>
                <a:spcPts val="1635"/>
              </a:lnSpc>
              <a:buNone/>
            </a:pPr>
            <a:r>
              <a:rPr lang="ru-RU" sz="1360" dirty="0">
                <a:sym typeface="+mn-ea"/>
              </a:rPr>
              <a:t>Руководитель </a:t>
            </a:r>
            <a:r>
              <a:rPr lang="ru-RU" sz="136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Старший преподаватель кафедры Щедрин Сергей Валерьевич </a:t>
            </a:r>
            <a:endParaRPr lang="ru-RU" sz="136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 txBox="1"/>
          <p:nvPr/>
        </p:nvSpPr>
        <p:spPr>
          <a:xfrm>
            <a:off x="405230" y="609698"/>
            <a:ext cx="10972599" cy="40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Средства разработки</a:t>
            </a:r>
            <a:endParaRPr lang="ru-RU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8" name="Text 3"/>
          <p:cNvSpPr txBox="1"/>
          <p:nvPr/>
        </p:nvSpPr>
        <p:spPr>
          <a:xfrm>
            <a:off x="2524548" y="4566473"/>
            <a:ext cx="3522133" cy="6098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r>
              <a:rPr lang="en-US" sz="151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HTML CSS</a:t>
            </a:r>
            <a:endParaRPr 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10" name="Text 5"/>
          <p:cNvSpPr txBox="1"/>
          <p:nvPr/>
        </p:nvSpPr>
        <p:spPr>
          <a:xfrm>
            <a:off x="8239437" y="4668073"/>
            <a:ext cx="3521933" cy="4065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r>
              <a:rPr lang="en-US" altLang="en-US" sz="151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jQuery JavaScript</a:t>
            </a:r>
            <a:endParaRPr lang="en-US" alt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1000" y="1630045"/>
            <a:ext cx="3563620" cy="212344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43215" y="1641475"/>
            <a:ext cx="2901315" cy="2112010"/>
          </a:xfrm>
          <a:prstGeom prst="rect">
            <a:avLst/>
          </a:prstGeom>
        </p:spPr>
      </p:pic>
      <p:pic>
        <p:nvPicPr>
          <p:cNvPr id="16" name="Изображение 15" descr="logoIm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 txBox="1"/>
          <p:nvPr/>
        </p:nvSpPr>
        <p:spPr>
          <a:xfrm>
            <a:off x="405230" y="609698"/>
            <a:ext cx="10972599" cy="40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Средства разработки</a:t>
            </a:r>
            <a:endParaRPr lang="ru-RU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200375" y="4146738"/>
            <a:ext cx="3521933" cy="4065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r>
              <a:rPr lang="en-US" altLang="en-US" sz="151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MariaDB</a:t>
            </a:r>
            <a:endParaRPr lang="en-US" alt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7" name="Text 2"/>
          <p:cNvSpPr txBox="1"/>
          <p:nvPr/>
        </p:nvSpPr>
        <p:spPr>
          <a:xfrm>
            <a:off x="813535" y="5287396"/>
            <a:ext cx="3521933" cy="312114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8" name="Text 3"/>
          <p:cNvSpPr txBox="1"/>
          <p:nvPr/>
        </p:nvSpPr>
        <p:spPr>
          <a:xfrm>
            <a:off x="7906173" y="4146738"/>
            <a:ext cx="3522133" cy="6098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r>
              <a:rPr lang="en-US" altLang="en-US" sz="151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AJAX</a:t>
            </a:r>
            <a:endParaRPr lang="en-US" alt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9" name="Text 4"/>
          <p:cNvSpPr txBox="1"/>
          <p:nvPr/>
        </p:nvSpPr>
        <p:spPr>
          <a:xfrm>
            <a:off x="8473228" y="5058260"/>
            <a:ext cx="3522133" cy="21457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11" name="Text 6"/>
          <p:cNvSpPr txBox="1"/>
          <p:nvPr/>
        </p:nvSpPr>
        <p:spPr>
          <a:xfrm>
            <a:off x="8292777" y="4480311"/>
            <a:ext cx="3521933" cy="1950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3175" y="1537335"/>
            <a:ext cx="2237740" cy="2233930"/>
          </a:xfrm>
          <a:prstGeom prst="rect">
            <a:avLst/>
          </a:prstGeom>
        </p:spPr>
      </p:pic>
      <p:pic>
        <p:nvPicPr>
          <p:cNvPr id="14" name="Изображение 13"/>
          <p:cNvPicPr/>
          <p:nvPr/>
        </p:nvPicPr>
        <p:blipFill>
          <a:blip r:embed="rId3"/>
        </p:blipFill>
        <p:spPr>
          <a:xfrm>
            <a:off x="8292465" y="1686560"/>
            <a:ext cx="2291080" cy="2211070"/>
          </a:xfrm>
          <a:prstGeom prst="rect">
            <a:avLst/>
          </a:prstGeom>
        </p:spPr>
      </p:pic>
      <p:pic>
        <p:nvPicPr>
          <p:cNvPr id="15" name="Изображение 14" descr="logoIm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 txBox="1"/>
          <p:nvPr/>
        </p:nvSpPr>
        <p:spPr>
          <a:xfrm>
            <a:off x="609700" y="609698"/>
            <a:ext cx="5925412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Основные функции и возможности</a:t>
            </a:r>
            <a:endParaRPr 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10335" y="3272261"/>
            <a:ext cx="5925412" cy="2438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815"/>
              </a:lnSpc>
              <a:buNone/>
            </a:pPr>
            <a:r>
              <a:rPr lang="en-US" sz="1815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Регистрация и аутентификация</a:t>
            </a:r>
            <a:endParaRPr lang="en-US" sz="1815" b="1" dirty="0"/>
          </a:p>
        </p:txBody>
      </p:sp>
      <p:sp>
        <p:nvSpPr>
          <p:cNvPr id="5" name="Text 2"/>
          <p:cNvSpPr txBox="1"/>
          <p:nvPr/>
        </p:nvSpPr>
        <p:spPr>
          <a:xfrm>
            <a:off x="609700" y="3613635"/>
            <a:ext cx="5925412" cy="263466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635"/>
              </a:lnSpc>
              <a:buNone/>
            </a:pPr>
            <a:r>
              <a:rPr lang="en-US" sz="136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Регистрация и аутентификация - это важные этапы использования чат-мессенджера, которые позволяют пользователям безопасно общаться друг с другом. После успешной регистрации и аутентификации пользователи могут наслаждаться широким спектром функций и возможностей мессенджера для эффективного общения. Включая обмен сообщениями, файлами, все эти функции доступны только после прохождения процесса регистрации и аутентификации, что обеспечивает безопасность и конфиденциальность пользователей при общении через чат-мессенджер.</a:t>
            </a:r>
            <a:endParaRPr lang="en-US" sz="1360" dirty="0"/>
          </a:p>
        </p:txBody>
      </p:sp>
      <p:graphicFrame>
        <p:nvGraphicFramePr>
          <p:cNvPr id="10" name="Объект 9"/>
          <p:cNvGraphicFramePr/>
          <p:nvPr>
            <p:custDataLst>
              <p:tags r:id="rId1"/>
            </p:custDataLst>
          </p:nvPr>
        </p:nvGraphicFramePr>
        <p:xfrm>
          <a:off x="7426325" y="841375"/>
          <a:ext cx="4213860" cy="5104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16505555" imgH="21294090" progId="Photoshop.Image.19">
                  <p:embed/>
                </p:oleObj>
              </mc:Choice>
              <mc:Fallback>
                <p:oleObj name="" r:id="rId2" imgW="16505555" imgH="21294090" progId="Photoshop.Image.19">
                  <p:embed/>
                  <p:pic>
                    <p:nvPicPr>
                      <p:cNvPr id="0" name="Изображение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6325" y="841375"/>
                        <a:ext cx="4213860" cy="5104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Изображение 1" descr="logoIm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 txBox="1"/>
          <p:nvPr/>
        </p:nvSpPr>
        <p:spPr>
          <a:xfrm>
            <a:off x="609700" y="609698"/>
            <a:ext cx="5925412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Основные функции и возможности</a:t>
            </a:r>
            <a:endParaRPr 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09700" y="3272261"/>
            <a:ext cx="5925412" cy="2438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815"/>
              </a:lnSpc>
              <a:buNone/>
            </a:pPr>
            <a:r>
              <a:rPr lang="ru-RU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Отправка и получение сообщений</a:t>
            </a:r>
            <a:endParaRPr lang="ru-RU" altLang="en-US" sz="1815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609700" y="3613635"/>
            <a:ext cx="5925412" cy="263466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635"/>
              </a:lnSpc>
              <a:buNone/>
            </a:pPr>
            <a:r>
              <a:rPr lang="ru-RU" altLang="en-US" sz="136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М</a:t>
            </a:r>
            <a:r>
              <a:rPr lang="en-US" sz="136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ессенджер упрощают коммуникацию благодаря быстрому обмену сообщениями и файлами, удобному интерфейсу для поиска и общения с пользователями, а также использованию смайликов для выражения эмоций.</a:t>
            </a:r>
            <a:endParaRPr lang="en-US" sz="136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  <a:sym typeface="+mn-ea"/>
            </a:endParaRPr>
          </a:p>
        </p:txBody>
      </p:sp>
      <p:pic>
        <p:nvPicPr>
          <p:cNvPr id="2" name="Изображение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2445" y="1724025"/>
            <a:ext cx="4822190" cy="35420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2005" y="5490210"/>
            <a:ext cx="4964430" cy="758190"/>
          </a:xfrm>
          <a:prstGeom prst="rect">
            <a:avLst/>
          </a:prstGeom>
        </p:spPr>
      </p:pic>
      <p:pic>
        <p:nvPicPr>
          <p:cNvPr id="8" name="Изображение 7" descr="logoIm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 txBox="1"/>
          <p:nvPr/>
        </p:nvSpPr>
        <p:spPr>
          <a:xfrm>
            <a:off x="609700" y="609698"/>
            <a:ext cx="5925412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Основные функции и возможности</a:t>
            </a:r>
            <a:endParaRPr 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09700" y="3272261"/>
            <a:ext cx="5925412" cy="2438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815"/>
              </a:lnSpc>
              <a:buNone/>
            </a:pPr>
            <a:r>
              <a:rPr lang="ru-RU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Сохранение сообщения в избранные</a:t>
            </a:r>
            <a:endParaRPr lang="ru-RU" altLang="en-US" sz="1815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609700" y="3613635"/>
            <a:ext cx="5925412" cy="263466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635"/>
              </a:lnSpc>
              <a:buNone/>
            </a:pPr>
            <a:r>
              <a:rPr lang="ru-RU" sz="136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Сообщение можно сохранить в избранные и получить быстрый доступ к нему. Сообщения в избранном могут быть от разных получателей ,также туда можно сохранить и свои сообщения.</a:t>
            </a:r>
            <a:endParaRPr lang="ru-RU" sz="136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  <a:sym typeface="+mn-ea"/>
            </a:endParaRPr>
          </a:p>
        </p:txBody>
      </p:sp>
      <p:pic>
        <p:nvPicPr>
          <p:cNvPr id="2" name="Изображение 1" descr="2"/>
          <p:cNvPicPr>
            <a:picLocks noChangeAspect="1"/>
          </p:cNvPicPr>
          <p:nvPr/>
        </p:nvPicPr>
        <p:blipFill>
          <a:blip r:embed="rId1"/>
          <a:srcRect l="2120" t="1560" r="1172" b="11760"/>
          <a:stretch>
            <a:fillRect/>
          </a:stretch>
        </p:blipFill>
        <p:spPr>
          <a:xfrm>
            <a:off x="6964680" y="1779270"/>
            <a:ext cx="4663440" cy="3070225"/>
          </a:xfrm>
          <a:prstGeom prst="rect">
            <a:avLst/>
          </a:prstGeom>
        </p:spPr>
      </p:pic>
      <p:pic>
        <p:nvPicPr>
          <p:cNvPr id="8" name="Изображение 7" descr="logoIm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 txBox="1"/>
          <p:nvPr/>
        </p:nvSpPr>
        <p:spPr>
          <a:xfrm>
            <a:off x="609700" y="609698"/>
            <a:ext cx="5925412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Основные функции и возможности</a:t>
            </a:r>
            <a:endParaRPr 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09700" y="3272261"/>
            <a:ext cx="5925412" cy="2438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815"/>
              </a:lnSpc>
              <a:buNone/>
            </a:pPr>
            <a:r>
              <a:rPr lang="ru-RU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Поиск пользователя</a:t>
            </a:r>
            <a:endParaRPr lang="ru-RU" altLang="en-US" sz="1815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609700" y="3613635"/>
            <a:ext cx="5925412" cy="263466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635"/>
              </a:lnSpc>
              <a:buNone/>
            </a:pPr>
            <a:r>
              <a:rPr sz="136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Реализована возможность поиска по всем пользователям для удобства поиска нового собеседника. </a:t>
            </a:r>
            <a:endParaRPr sz="136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  <a:sym typeface="+mn-ea"/>
            </a:endParaRPr>
          </a:p>
        </p:txBody>
      </p:sp>
      <p:pic>
        <p:nvPicPr>
          <p:cNvPr id="8" name="Изображение 7" descr="logoIm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  <p:pic>
        <p:nvPicPr>
          <p:cNvPr id="7" name="Изображение 6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20" y="1669415"/>
            <a:ext cx="5624830" cy="150495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60260" y="3732530"/>
            <a:ext cx="2063750" cy="1148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09700" y="609698"/>
            <a:ext cx="10972599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Потенциал для будущего развития</a:t>
            </a:r>
            <a:endParaRPr lang="ru-RU" alt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9600" y="2101850"/>
            <a:ext cx="11000105" cy="45015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5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Рост рынка и потребностей</a:t>
            </a: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5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Инновации и новые технологии</a:t>
            </a: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alt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9" name="Изображение 8" descr="logoIm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  <p:pic>
        <p:nvPicPr>
          <p:cNvPr id="7" name="Изображение 6" descr="Цель - внутренний спро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760" y="1289685"/>
            <a:ext cx="3923030" cy="2207260"/>
          </a:xfrm>
          <a:prstGeom prst="rect">
            <a:avLst/>
          </a:prstGeom>
        </p:spPr>
      </p:pic>
      <p:pic>
        <p:nvPicPr>
          <p:cNvPr id="8" name="Изображение 7"/>
          <p:cNvPicPr/>
          <p:nvPr/>
        </p:nvPicPr>
        <p:blipFill>
          <a:blip r:embed="rId4"/>
        </p:blipFill>
        <p:spPr>
          <a:xfrm>
            <a:off x="5572760" y="4314825"/>
            <a:ext cx="3880485" cy="2225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09700" y="609698"/>
            <a:ext cx="10972599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Потенциал для будущего развития</a:t>
            </a:r>
            <a:endParaRPr lang="ru-RU" alt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9600" y="2101850"/>
            <a:ext cx="11000105" cy="45015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5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Дифференциация</a:t>
            </a: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9" name="Изображение 8" descr="logoIm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  <p:pic>
        <p:nvPicPr>
          <p:cNvPr id="4" name="Изображение 3"/>
          <p:cNvPicPr/>
          <p:nvPr/>
        </p:nvPicPr>
        <p:blipFill>
          <a:blip r:embed="rId3"/>
        </p:blipFill>
        <p:spPr>
          <a:xfrm>
            <a:off x="5752465" y="1575435"/>
            <a:ext cx="2877185" cy="1604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09700" y="609698"/>
            <a:ext cx="10972599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Потенциал для будущего развития</a:t>
            </a:r>
            <a:endParaRPr lang="ru-RU" alt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90220" y="2101850"/>
            <a:ext cx="11000105" cy="45015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15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Интеграция с другими сервисами</a:t>
            </a: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9" name="Изображение 8" descr="logoIm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1681480"/>
            <a:ext cx="1804035" cy="153860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00035" y="1683385"/>
            <a:ext cx="1682750" cy="15367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96000" y="3220085"/>
            <a:ext cx="3486785" cy="112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09700" y="609698"/>
            <a:ext cx="10972599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Заключение</a:t>
            </a:r>
            <a:endParaRPr lang="ru-RU" alt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9600" y="2101850"/>
            <a:ext cx="11000105" cy="45015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None/>
            </a:pPr>
            <a:r>
              <a:rPr lang="en-US" sz="1815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Разработка этого проекта позволила мне углубить свои знания в области веб-разработки и освоить современные технологии. Я уверен, что мой чат-мессенджер имеет потенциал для дальнейшего развития и может быть полезен для различных пользовательских сценариев.</a:t>
            </a:r>
            <a:endParaRPr lang="en-US" sz="1815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4" name="Изображение 3" descr="logoIm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 txBox="1"/>
          <p:nvPr/>
        </p:nvSpPr>
        <p:spPr>
          <a:xfrm>
            <a:off x="405230" y="609698"/>
            <a:ext cx="10972599" cy="40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Цель проекта</a:t>
            </a:r>
            <a:endParaRPr lang="ru-RU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10335" y="3658423"/>
            <a:ext cx="3521933" cy="4065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endParaRPr 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7" name="Text 2"/>
          <p:cNvSpPr txBox="1"/>
          <p:nvPr/>
        </p:nvSpPr>
        <p:spPr>
          <a:xfrm>
            <a:off x="513715" y="1289685"/>
            <a:ext cx="10756265" cy="3121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altLang="en-US" sz="1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Целью моего проекта было создание удобного и функционального чат-мессенджера, который позволит пользователям обмениваться сообщениями в режиме реального времени. Я стремился разработать приложение, которое будет легко масштабироваться и обеспечивать высокую производительность.</a:t>
            </a:r>
            <a:endParaRPr lang="ru-RU" altLang="en-US" sz="16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10" name="Text 5"/>
          <p:cNvSpPr txBox="1"/>
          <p:nvPr/>
        </p:nvSpPr>
        <p:spPr>
          <a:xfrm>
            <a:off x="8060367" y="3657788"/>
            <a:ext cx="3521933" cy="4065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endParaRPr 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43985" y="3539490"/>
            <a:ext cx="4303395" cy="2698115"/>
          </a:xfrm>
          <a:prstGeom prst="rect">
            <a:avLst/>
          </a:prstGeom>
        </p:spPr>
      </p:pic>
      <p:pic>
        <p:nvPicPr>
          <p:cNvPr id="3" name="Изображение 2" descr="logoIm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375" y="2438391"/>
            <a:ext cx="711250" cy="711248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809925" y="3403717"/>
            <a:ext cx="4571950" cy="101589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3780"/>
              </a:lnSpc>
              <a:buNone/>
            </a:pPr>
            <a:r>
              <a:rPr lang="en-US" sz="37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Спасибо за внимание</a:t>
            </a:r>
            <a:endParaRPr lang="en-US" sz="378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09700" y="6028750"/>
            <a:ext cx="3589766" cy="21955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635"/>
              </a:lnSpc>
              <a:buNone/>
            </a:pPr>
            <a:r>
              <a:rPr lang="en-US" sz="136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vitaha.nik@mail.ru</a:t>
            </a:r>
            <a:endParaRPr lang="en-US" sz="136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4301017" y="6028750"/>
            <a:ext cx="3589766" cy="21955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1635"/>
              </a:lnSpc>
              <a:buNone/>
            </a:pPr>
            <a:r>
              <a:rPr lang="en-US" sz="136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Виталий Безуглый</a:t>
            </a:r>
            <a:endParaRPr lang="en-US" sz="136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6" name="Text 3"/>
          <p:cNvSpPr txBox="1"/>
          <p:nvPr/>
        </p:nvSpPr>
        <p:spPr>
          <a:xfrm>
            <a:off x="7992333" y="6028750"/>
            <a:ext cx="3589766" cy="21955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457200" algn="r">
              <a:lnSpc>
                <a:spcPts val="1635"/>
              </a:lnSpc>
              <a:buNone/>
            </a:pPr>
            <a:r>
              <a:rPr lang="ru-RU" sz="136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Июнь </a:t>
            </a:r>
            <a:r>
              <a:rPr lang="en-US" sz="136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2024</a:t>
            </a:r>
            <a:endParaRPr lang="en-US" sz="136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41520" y="306070"/>
            <a:ext cx="3494405" cy="1406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 txBox="1"/>
          <p:nvPr/>
        </p:nvSpPr>
        <p:spPr>
          <a:xfrm>
            <a:off x="405230" y="609698"/>
            <a:ext cx="10972599" cy="40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Популярные ч</a:t>
            </a:r>
            <a:r>
              <a:rPr 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ат-мессенджер</a:t>
            </a: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ы</a:t>
            </a:r>
            <a:endParaRPr lang="ru-RU" alt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09700" y="3657788"/>
            <a:ext cx="3521933" cy="4065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r>
              <a:rPr lang="en-US" sz="151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WhatsApp</a:t>
            </a:r>
            <a:endParaRPr 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7" name="Text 2"/>
          <p:cNvSpPr txBox="1"/>
          <p:nvPr/>
        </p:nvSpPr>
        <p:spPr>
          <a:xfrm>
            <a:off x="610335" y="4145666"/>
            <a:ext cx="3521933" cy="312114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+ Децентрализированность.</a:t>
            </a: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+ Добавление вложений.</a:t>
            </a: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- Устаревший дизайн.</a:t>
            </a: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- Невозможность удалить файл без упоминания.</a:t>
            </a: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8" name="Text 3"/>
          <p:cNvSpPr txBox="1"/>
          <p:nvPr/>
        </p:nvSpPr>
        <p:spPr>
          <a:xfrm>
            <a:off x="4334933" y="3657788"/>
            <a:ext cx="3522133" cy="6098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r>
              <a:rPr lang="en-US" sz="151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WeChat</a:t>
            </a:r>
            <a:endParaRPr 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9" name="Text 4"/>
          <p:cNvSpPr txBox="1"/>
          <p:nvPr/>
        </p:nvSpPr>
        <p:spPr>
          <a:xfrm>
            <a:off x="4334933" y="4145765"/>
            <a:ext cx="3522133" cy="21457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+ Монополист на рынке Китая.</a:t>
            </a: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+ Собственный протокол безопасности.</a:t>
            </a:r>
            <a:endParaRPr lang="en-US" altLang="ru-RU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- «Закрытость» чата для резидентов других стран помимо континентального Китая.</a:t>
            </a: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10" name="Text 5"/>
          <p:cNvSpPr txBox="1"/>
          <p:nvPr/>
        </p:nvSpPr>
        <p:spPr>
          <a:xfrm>
            <a:off x="8060367" y="3657788"/>
            <a:ext cx="3521933" cy="4065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r>
              <a:rPr lang="en-US" sz="151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Telegram</a:t>
            </a:r>
            <a:endParaRPr 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11" name="Text 6"/>
          <p:cNvSpPr txBox="1"/>
          <p:nvPr/>
        </p:nvSpPr>
        <p:spPr>
          <a:xfrm>
            <a:off x="8060367" y="4145666"/>
            <a:ext cx="3521933" cy="1950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+Веб-версия и возможность использования с нескольких устройств.</a:t>
            </a: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- Спам-рассылки.</a:t>
            </a: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ru-RU" alt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- </a:t>
            </a:r>
            <a:r>
              <a:rPr lang="en-US" sz="1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Реклама спонсоров в пользовательских каналах.</a:t>
            </a:r>
            <a:endParaRPr 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7280" y="1486535"/>
            <a:ext cx="2077085" cy="194246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8710" y="1487805"/>
            <a:ext cx="1945640" cy="1941195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61400" y="1487805"/>
            <a:ext cx="2514600" cy="1945005"/>
          </a:xfrm>
          <a:prstGeom prst="rect">
            <a:avLst/>
          </a:prstGeom>
        </p:spPr>
      </p:pic>
      <p:pic>
        <p:nvPicPr>
          <p:cNvPr id="4" name="Изображение 3" descr="logoIm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 txBox="1"/>
          <p:nvPr/>
        </p:nvSpPr>
        <p:spPr>
          <a:xfrm>
            <a:off x="405230" y="609698"/>
            <a:ext cx="10972599" cy="40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Отличие моего чат-мессенджера от таких крупных платформ, как WhatsApp, WeChat и Telegram</a:t>
            </a:r>
            <a:endParaRPr lang="ru-RU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10335" y="3658423"/>
            <a:ext cx="3521933" cy="4065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endParaRPr 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10" name="Text 5"/>
          <p:cNvSpPr txBox="1"/>
          <p:nvPr/>
        </p:nvSpPr>
        <p:spPr>
          <a:xfrm>
            <a:off x="8060367" y="3657788"/>
            <a:ext cx="3521933" cy="4065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endParaRPr 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3" name="Изображение 2"/>
          <p:cNvPicPr/>
          <p:nvPr/>
        </p:nvPicPr>
        <p:blipFill>
          <a:blip r:embed="rId1"/>
        </p:blipFill>
        <p:spPr>
          <a:xfrm>
            <a:off x="7658735" y="3300095"/>
            <a:ext cx="2884805" cy="2847340"/>
          </a:xfrm>
          <a:prstGeom prst="rect">
            <a:avLst/>
          </a:prstGeom>
        </p:spPr>
      </p:pic>
      <p:pic>
        <p:nvPicPr>
          <p:cNvPr id="11" name="Изображение 10"/>
          <p:cNvPicPr/>
          <p:nvPr/>
        </p:nvPicPr>
        <p:blipFill>
          <a:blip r:embed="rId2"/>
        </p:blipFill>
        <p:spPr>
          <a:xfrm>
            <a:off x="4688205" y="3577590"/>
            <a:ext cx="2326640" cy="2134235"/>
          </a:xfrm>
          <a:prstGeom prst="rect">
            <a:avLst/>
          </a:prstGeom>
        </p:spPr>
      </p:pic>
      <p:pic>
        <p:nvPicPr>
          <p:cNvPr id="12" name="Изображение 11"/>
          <p:cNvPicPr/>
          <p:nvPr/>
        </p:nvPicPr>
        <p:blipFill>
          <a:blip r:embed="rId3"/>
        </p:blipFill>
        <p:spPr>
          <a:xfrm>
            <a:off x="1369060" y="3470275"/>
            <a:ext cx="2312670" cy="2148205"/>
          </a:xfrm>
          <a:prstGeom prst="rect">
            <a:avLst/>
          </a:prstGeom>
        </p:spPr>
      </p:pic>
      <p:pic>
        <p:nvPicPr>
          <p:cNvPr id="13" name="Изображение 12" descr="logoIm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 txBox="1"/>
          <p:nvPr/>
        </p:nvSpPr>
        <p:spPr>
          <a:xfrm>
            <a:off x="405230" y="609698"/>
            <a:ext cx="10972599" cy="40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Средства разработки</a:t>
            </a:r>
            <a:endParaRPr lang="ru-RU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900020" y="4715698"/>
            <a:ext cx="3521933" cy="4065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r>
              <a:rPr lang="en-US" altLang="en-US" sz="151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Golang</a:t>
            </a:r>
            <a:endParaRPr lang="en-US" alt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7" name="Text 2"/>
          <p:cNvSpPr txBox="1"/>
          <p:nvPr/>
        </p:nvSpPr>
        <p:spPr>
          <a:xfrm>
            <a:off x="814170" y="5239136"/>
            <a:ext cx="3521933" cy="312114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8" name="Text 3"/>
          <p:cNvSpPr txBox="1"/>
          <p:nvPr/>
        </p:nvSpPr>
        <p:spPr>
          <a:xfrm>
            <a:off x="7008283" y="4513133"/>
            <a:ext cx="3522133" cy="6098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515"/>
              </a:lnSpc>
              <a:buNone/>
            </a:pPr>
            <a:r>
              <a:rPr lang="en-US" altLang="en-US" sz="151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</a:rPr>
              <a:t>ECHO</a:t>
            </a:r>
            <a:endParaRPr lang="en-US" altLang="en-US" sz="151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9" name="Text 4"/>
          <p:cNvSpPr txBox="1"/>
          <p:nvPr/>
        </p:nvSpPr>
        <p:spPr>
          <a:xfrm>
            <a:off x="4028863" y="4480410"/>
            <a:ext cx="3522133" cy="21457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ru-RU" alt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sp>
        <p:nvSpPr>
          <p:cNvPr id="11" name="Text 6"/>
          <p:cNvSpPr txBox="1"/>
          <p:nvPr/>
        </p:nvSpPr>
        <p:spPr>
          <a:xfrm>
            <a:off x="8292777" y="4480311"/>
            <a:ext cx="3521933" cy="19507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2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2075" y="1591310"/>
            <a:ext cx="2715260" cy="2665095"/>
          </a:xfrm>
          <a:prstGeom prst="rect">
            <a:avLst/>
          </a:prstGeom>
        </p:spPr>
      </p:pic>
      <p:pic>
        <p:nvPicPr>
          <p:cNvPr id="16" name="Изображение 15" descr="logoIm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84240" y="2090420"/>
            <a:ext cx="3392805" cy="166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 txBox="1"/>
          <p:nvPr/>
        </p:nvSpPr>
        <p:spPr>
          <a:xfrm>
            <a:off x="610335" y="609698"/>
            <a:ext cx="5925412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Запросы к серверу</a:t>
            </a:r>
            <a:endParaRPr lang="ru-RU" alt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  <a:sym typeface="+mn-e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26870" y="4410075"/>
            <a:ext cx="10598785" cy="9340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815"/>
              </a:lnSpc>
              <a:buNone/>
            </a:pPr>
            <a:r>
              <a:rPr lang="ru-RU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Браузер-</a:t>
            </a:r>
            <a:r>
              <a:rPr lang="en-US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&gt;Handler </a:t>
            </a:r>
            <a:r>
              <a:rPr lang="ru-RU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сервера-</a:t>
            </a:r>
            <a:r>
              <a:rPr lang="en-US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&gt;</a:t>
            </a:r>
            <a:r>
              <a:rPr lang="ru-RU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функция-обработчик-</a:t>
            </a:r>
            <a:r>
              <a:rPr lang="en-US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en-US" sz="1815" b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База данных</a:t>
            </a:r>
            <a:endParaRPr lang="ru-RU" altLang="en-US" sz="1815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78505" y="1990725"/>
            <a:ext cx="6010275" cy="1981200"/>
          </a:xfrm>
          <a:prstGeom prst="rect">
            <a:avLst/>
          </a:prstGeom>
        </p:spPr>
      </p:pic>
      <p:pic>
        <p:nvPicPr>
          <p:cNvPr id="8" name="Изображение 7" descr="logoIm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 txBox="1"/>
          <p:nvPr/>
        </p:nvSpPr>
        <p:spPr>
          <a:xfrm>
            <a:off x="610335" y="609698"/>
            <a:ext cx="5925412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Диаграмма прецедентов</a:t>
            </a:r>
            <a:endParaRPr lang="ru-RU" alt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  <a:sym typeface="+mn-e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26870" y="4410075"/>
            <a:ext cx="10598785" cy="9340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815"/>
              </a:lnSpc>
              <a:buNone/>
            </a:pPr>
            <a:endParaRPr lang="ru-RU" altLang="en-US" sz="1815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Изображение 7" descr="logoIm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31845" y="1164590"/>
            <a:ext cx="5528310" cy="5196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 txBox="1"/>
          <p:nvPr/>
        </p:nvSpPr>
        <p:spPr>
          <a:xfrm>
            <a:off x="610335" y="609698"/>
            <a:ext cx="5925412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Диаграмма состояний</a:t>
            </a:r>
            <a:endParaRPr lang="ru-RU" alt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  <a:sym typeface="+mn-e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652270" y="4410075"/>
            <a:ext cx="10598785" cy="9340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815"/>
              </a:lnSpc>
              <a:buNone/>
            </a:pPr>
            <a:endParaRPr lang="ru-RU" altLang="en-US" sz="1815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Изображение 7" descr="logoIm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5175" y="1341755"/>
            <a:ext cx="3041015" cy="515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 txBox="1"/>
          <p:nvPr/>
        </p:nvSpPr>
        <p:spPr>
          <a:xfrm>
            <a:off x="610335" y="609698"/>
            <a:ext cx="5925412" cy="8127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25"/>
              </a:lnSpc>
              <a:buNone/>
            </a:pPr>
            <a:r>
              <a:rPr lang="ru-RU" altLang="en-US" sz="3025" b="1" dirty="0">
                <a:solidFill>
                  <a:srgbClr val="E47DF6"/>
                </a:solidFill>
                <a:latin typeface="Verdana" panose="020B0604030504040204" pitchFamily="34" charset="0"/>
                <a:ea typeface="Verdana" panose="020B0604030504040204" pitchFamily="34" charset="-122"/>
                <a:cs typeface="Verdana" panose="020B0604030504040204" pitchFamily="34" charset="-120"/>
                <a:sym typeface="+mn-ea"/>
              </a:rPr>
              <a:t>Диаграмма компонентов</a:t>
            </a:r>
            <a:endParaRPr lang="ru-RU" altLang="en-US" sz="3025" b="1" dirty="0">
              <a:solidFill>
                <a:srgbClr val="E47DF6"/>
              </a:solidFill>
              <a:latin typeface="Verdana" panose="020B0604030504040204" pitchFamily="34" charset="0"/>
              <a:ea typeface="Verdana" panose="020B0604030504040204" pitchFamily="34" charset="-122"/>
              <a:cs typeface="Verdana" panose="020B0604030504040204" pitchFamily="34" charset="-120"/>
              <a:sym typeface="+mn-e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10235" y="4460875"/>
            <a:ext cx="10598785" cy="9340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815"/>
              </a:lnSpc>
              <a:buNone/>
            </a:pPr>
            <a:endParaRPr lang="ru-RU" altLang="en-US" sz="1815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Изображение 7" descr="logoIm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23880" y="0"/>
            <a:ext cx="1468120" cy="87122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82010" y="1949450"/>
            <a:ext cx="5427345" cy="3858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3065</Words>
  <Application>WPS Presentation</Application>
  <PresentationFormat>On-screen Show (16:9)</PresentationFormat>
  <Paragraphs>137</Paragraphs>
  <Slides>20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Verdana</vt:lpstr>
      <vt:lpstr>Verdana</vt:lpstr>
      <vt:lpstr>Verdana</vt:lpstr>
      <vt:lpstr>Calibri</vt:lpstr>
      <vt:lpstr>Microsoft YaHei</vt:lpstr>
      <vt:lpstr>Arial Unicode MS</vt:lpstr>
      <vt:lpstr>Office Theme</vt:lpstr>
      <vt:lpstr>Photoshop.Image.19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Wyncher</cp:lastModifiedBy>
  <cp:revision>42</cp:revision>
  <dcterms:created xsi:type="dcterms:W3CDTF">2024-06-08T16:49:00Z</dcterms:created>
  <dcterms:modified xsi:type="dcterms:W3CDTF">2024-06-15T12:42:03Z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6B95CC25C272477986130C4D587CAB54_12</vt:lpwstr>
  </property>
  <property fmtid="{D5CDD505-2E9C-101B-9397-08002B2CF9AE}" pid="3" name="KSOProductBuildVer">
    <vt:lpwstr>1049-12.2.0.17119</vt:lpwstr>
  </property>
</Properties>
</file>